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94"/>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11/23/20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4067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11/23/20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421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11/23/20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5130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11/23/20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08505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11/23/20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178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11/23/20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990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11/23/20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90359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11/23/20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8364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11/23/20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09389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11/23/20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4152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11/23/20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050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11/23/20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37326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7" r:id="rId6"/>
    <p:sldLayoutId id="2147483712" r:id="rId7"/>
    <p:sldLayoutId id="2147483713" r:id="rId8"/>
    <p:sldLayoutId id="2147483714" r:id="rId9"/>
    <p:sldLayoutId id="2147483716" r:id="rId10"/>
    <p:sldLayoutId id="2147483715" r:id="rId11"/>
  </p:sldLayoutIdLst>
  <p:hf sldNum="0" hdr="0" ftr="0" dt="0"/>
  <p:txStyles>
    <p:titleStyle>
      <a:lvl1pPr algn="l" defTabSz="914400" rtl="0" eaLnBrk="1" latinLnBrk="0" hangingPunct="1">
        <a:lnSpc>
          <a:spcPct val="90000"/>
        </a:lnSpc>
        <a:spcBef>
          <a:spcPct val="0"/>
        </a:spcBef>
        <a:buNone/>
        <a:defRPr sz="55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earner.org/series/essential-lens-analyzing-photographs-across-the-curriculum/" TargetMode="External"/><Relationship Id="rId2" Type="http://schemas.openxmlformats.org/officeDocument/2006/relationships/hyperlink" Target="https://www.annenbergphotospace.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ap.bl.uk/archive-file/EAP207-3-1" TargetMode="External"/><Relationship Id="rId2" Type="http://schemas.openxmlformats.org/officeDocument/2006/relationships/hyperlink" Target="https://digital-photography-school.com/beginners-guide-stunning-close-up-photography/"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hyperlink" Target="https://www.learner.org/series/essential-lens-analyzing-photographs-across-the-curriculum/lives/"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5765D7-E7E6-4C39-B87D-82E11F083B22}"/>
              </a:ext>
            </a:extLst>
          </p:cNvPr>
          <p:cNvPicPr>
            <a:picLocks noChangeAspect="1"/>
          </p:cNvPicPr>
          <p:nvPr/>
        </p:nvPicPr>
        <p:blipFill rotWithShape="1">
          <a:blip r:embed="rId2"/>
          <a:srcRect r="10666" b="-1"/>
          <a:stretch/>
        </p:blipFill>
        <p:spPr>
          <a:xfrm>
            <a:off x="-2" y="10"/>
            <a:ext cx="12192002" cy="6857990"/>
          </a:xfrm>
          <a:prstGeom prst="rect">
            <a:avLst/>
          </a:prstGeom>
        </p:spPr>
      </p:pic>
      <p:sp>
        <p:nvSpPr>
          <p:cNvPr id="11" name="Rectangle 1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alpha val="30000"/>
                </a:schemeClr>
              </a:gs>
              <a:gs pos="30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3806E5-6A08-F842-B6F9-FBEA013DE916}"/>
              </a:ext>
            </a:extLst>
          </p:cNvPr>
          <p:cNvSpPr>
            <a:spLocks noGrp="1"/>
          </p:cNvSpPr>
          <p:nvPr>
            <p:ph type="ctrTitle"/>
          </p:nvPr>
        </p:nvSpPr>
        <p:spPr>
          <a:xfrm>
            <a:off x="7848600" y="1122363"/>
            <a:ext cx="4023360" cy="2807208"/>
          </a:xfrm>
        </p:spPr>
        <p:txBody>
          <a:bodyPr anchor="b">
            <a:normAutofit/>
          </a:bodyPr>
          <a:lstStyle/>
          <a:p>
            <a:r>
              <a:rPr lang="en-US" sz="3200" dirty="0">
                <a:solidFill>
                  <a:schemeClr val="bg1"/>
                </a:solidFill>
              </a:rPr>
              <a:t>The Use of Photographs</a:t>
            </a:r>
          </a:p>
        </p:txBody>
      </p:sp>
      <p:sp>
        <p:nvSpPr>
          <p:cNvPr id="3" name="Subtitle 2">
            <a:extLst>
              <a:ext uri="{FF2B5EF4-FFF2-40B4-BE49-F238E27FC236}">
                <a16:creationId xmlns:a16="http://schemas.microsoft.com/office/drawing/2014/main" id="{09B12026-1D94-0346-AE65-978DDCCC594D}"/>
              </a:ext>
            </a:extLst>
          </p:cNvPr>
          <p:cNvSpPr>
            <a:spLocks noGrp="1"/>
          </p:cNvSpPr>
          <p:nvPr>
            <p:ph type="subTitle" idx="1"/>
          </p:nvPr>
        </p:nvSpPr>
        <p:spPr>
          <a:xfrm>
            <a:off x="7848600" y="3968496"/>
            <a:ext cx="4023360" cy="1208141"/>
          </a:xfrm>
        </p:spPr>
        <p:txBody>
          <a:bodyPr>
            <a:normAutofit/>
          </a:bodyPr>
          <a:lstStyle/>
          <a:p>
            <a:r>
              <a:rPr lang="en-US" sz="1600">
                <a:solidFill>
                  <a:schemeClr val="bg1"/>
                </a:solidFill>
                <a:latin typeface="Castellar" panose="020A0402060406010301" pitchFamily="18" charset="77"/>
              </a:rPr>
              <a:t>Fulbright </a:t>
            </a:r>
            <a:r>
              <a:rPr lang="en-US" sz="1600" dirty="0">
                <a:solidFill>
                  <a:schemeClr val="bg1"/>
                </a:solidFill>
                <a:latin typeface="Castellar" panose="020A0402060406010301" pitchFamily="18" charset="77"/>
              </a:rPr>
              <a:t>Hays GPA to Argentina 2020-2021</a:t>
            </a:r>
          </a:p>
        </p:txBody>
      </p:sp>
    </p:spTree>
    <p:extLst>
      <p:ext uri="{BB962C8B-B14F-4D97-AF65-F5344CB8AC3E}">
        <p14:creationId xmlns:p14="http://schemas.microsoft.com/office/powerpoint/2010/main" val="278544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6B4308-DFCE-7245-B589-C20B8EDCF179}"/>
              </a:ext>
            </a:extLst>
          </p:cNvPr>
          <p:cNvSpPr>
            <a:spLocks noGrp="1"/>
          </p:cNvSpPr>
          <p:nvPr>
            <p:ph type="title"/>
          </p:nvPr>
        </p:nvSpPr>
        <p:spPr>
          <a:xfrm>
            <a:off x="965201" y="643467"/>
            <a:ext cx="6255026" cy="5054008"/>
          </a:xfrm>
        </p:spPr>
        <p:txBody>
          <a:bodyPr vert="horz" lIns="91440" tIns="45720" rIns="91440" bIns="45720" rtlCol="0" anchor="ctr">
            <a:normAutofit/>
          </a:bodyPr>
          <a:lstStyle/>
          <a:p>
            <a:pPr algn="r"/>
            <a:r>
              <a:rPr lang="en-US" sz="6800" dirty="0">
                <a:solidFill>
                  <a:schemeClr val="tx1">
                    <a:lumMod val="85000"/>
                    <a:lumOff val="15000"/>
                  </a:schemeClr>
                </a:solidFill>
              </a:rPr>
              <a:t>Annenberg Center for Photographers </a:t>
            </a:r>
            <a:br>
              <a:rPr lang="en-US" sz="6800" dirty="0">
                <a:solidFill>
                  <a:schemeClr val="tx1">
                    <a:lumMod val="85000"/>
                    <a:lumOff val="15000"/>
                  </a:schemeClr>
                </a:solidFill>
              </a:rPr>
            </a:br>
            <a:r>
              <a:rPr lang="en-US" sz="6800" dirty="0">
                <a:solidFill>
                  <a:schemeClr val="tx1">
                    <a:lumMod val="85000"/>
                    <a:lumOff val="15000"/>
                  </a:schemeClr>
                </a:solidFill>
              </a:rPr>
              <a:t>in Los Angeles, CA</a:t>
            </a:r>
          </a:p>
        </p:txBody>
      </p:sp>
      <p:cxnSp>
        <p:nvCxnSpPr>
          <p:cNvPr id="14" name="Straight Connector 13">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24C8D3-B9AD-4F4F-8554-4EAF3724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4445505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F78F0-814B-104A-A8C7-E336C8497FB6}"/>
              </a:ext>
            </a:extLst>
          </p:cNvPr>
          <p:cNvSpPr>
            <a:spLocks noGrp="1"/>
          </p:cNvSpPr>
          <p:nvPr>
            <p:ph type="title"/>
          </p:nvPr>
        </p:nvSpPr>
        <p:spPr/>
        <p:txBody>
          <a:bodyPr>
            <a:normAutofit fontScale="90000"/>
          </a:bodyPr>
          <a:lstStyle/>
          <a:p>
            <a:r>
              <a:rPr lang="en-US" dirty="0"/>
              <a:t>Essential Lens: Analyzing Photographs Across the Curriculum</a:t>
            </a:r>
          </a:p>
        </p:txBody>
      </p:sp>
      <p:sp>
        <p:nvSpPr>
          <p:cNvPr id="3" name="Content Placeholder 2">
            <a:extLst>
              <a:ext uri="{FF2B5EF4-FFF2-40B4-BE49-F238E27FC236}">
                <a16:creationId xmlns:a16="http://schemas.microsoft.com/office/drawing/2014/main" id="{CBCB4DED-447A-D74B-BE36-EB3B94169CB4}"/>
              </a:ext>
            </a:extLst>
          </p:cNvPr>
          <p:cNvSpPr>
            <a:spLocks noGrp="1"/>
          </p:cNvSpPr>
          <p:nvPr>
            <p:ph idx="1"/>
          </p:nvPr>
        </p:nvSpPr>
        <p:spPr/>
        <p:txBody>
          <a:bodyPr/>
          <a:lstStyle/>
          <a:p>
            <a:r>
              <a:rPr lang="en-US" dirty="0">
                <a:hlinkClick r:id="rId2"/>
              </a:rPr>
              <a:t>https://www.annenbergphotospace.org/</a:t>
            </a:r>
            <a:endParaRPr lang="en-US" dirty="0"/>
          </a:p>
          <a:p>
            <a:r>
              <a:rPr lang="en-US" dirty="0"/>
              <a:t>We will adventure together with the curriculum prepared for K-12 teachers by the Annenberg Center For Photographers.</a:t>
            </a:r>
          </a:p>
          <a:p>
            <a:r>
              <a:rPr lang="en-US" dirty="0">
                <a:hlinkClick r:id="rId3"/>
              </a:rPr>
              <a:t>https://www.learner.org/series/essential-lens-analyzing-photographs-across-the-curriculum/</a:t>
            </a:r>
            <a:endParaRPr lang="en-US" dirty="0"/>
          </a:p>
          <a:p>
            <a:r>
              <a:rPr lang="en-US" dirty="0"/>
              <a:t>Please navigate to this page and view the following: </a:t>
            </a:r>
          </a:p>
          <a:p>
            <a:r>
              <a:rPr lang="en-US" dirty="0"/>
              <a:t>1. A Closer Look video: How to look at a photo? Students need to be involved and engaged in their learning. Observing and discussing an image can slowdown learning in order to dissect the parts of an image, the shapes, textures, tones and angles.</a:t>
            </a:r>
          </a:p>
          <a:p>
            <a:endParaRPr lang="en-US" dirty="0"/>
          </a:p>
        </p:txBody>
      </p:sp>
    </p:spTree>
    <p:extLst>
      <p:ext uri="{BB962C8B-B14F-4D97-AF65-F5344CB8AC3E}">
        <p14:creationId xmlns:p14="http://schemas.microsoft.com/office/powerpoint/2010/main" val="389590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D62DDB-D1E7-8443-BE1E-003501341BC6}"/>
              </a:ext>
            </a:extLst>
          </p:cNvPr>
          <p:cNvSpPr>
            <a:spLocks noGrp="1"/>
          </p:cNvSpPr>
          <p:nvPr>
            <p:ph type="title"/>
          </p:nvPr>
        </p:nvSpPr>
        <p:spPr/>
        <p:txBody>
          <a:bodyPr/>
          <a:lstStyle/>
          <a:p>
            <a:r>
              <a:rPr lang="en-US" dirty="0"/>
              <a:t>Visit and please select 2 photographs.</a:t>
            </a:r>
          </a:p>
        </p:txBody>
      </p:sp>
      <p:sp>
        <p:nvSpPr>
          <p:cNvPr id="5" name="Content Placeholder 4">
            <a:extLst>
              <a:ext uri="{FF2B5EF4-FFF2-40B4-BE49-F238E27FC236}">
                <a16:creationId xmlns:a16="http://schemas.microsoft.com/office/drawing/2014/main" id="{59EEE837-0E56-5947-A02F-1376002C2657}"/>
              </a:ext>
            </a:extLst>
          </p:cNvPr>
          <p:cNvSpPr>
            <a:spLocks noGrp="1"/>
          </p:cNvSpPr>
          <p:nvPr>
            <p:ph idx="1"/>
          </p:nvPr>
        </p:nvSpPr>
        <p:spPr/>
        <p:txBody>
          <a:bodyPr>
            <a:normAutofit fontScale="85000" lnSpcReduction="20000"/>
          </a:bodyPr>
          <a:lstStyle/>
          <a:p>
            <a:r>
              <a:rPr lang="en-US" dirty="0"/>
              <a:t>One possible idea of discussion is to group photos by topic or by contrast. Analyzing each photo separate and together give different renditions of a message. Participants can plan to take photos that are in contrast or in the same theme- perhaps is using a detail or close-up of an event or landscape. Severe close-up is another way to look closely at images with no sense of scale and comparison of objects. One way of using severe close ups is to show one close-up photograph and one long shot of the </a:t>
            </a:r>
            <a:r>
              <a:rPr lang="en-US"/>
              <a:t>same content. </a:t>
            </a:r>
            <a:r>
              <a:rPr lang="en-US" dirty="0"/>
              <a:t>The use of textures allow participants to compare them to “identify’ the object of the photograph. You can practice this with any object or part of the human face. Another way is to use a photo to create a narrative (fiction or nonfiction).</a:t>
            </a:r>
          </a:p>
          <a:p>
            <a:r>
              <a:rPr lang="en-US" dirty="0"/>
              <a:t>A very useful resource for close-up photography is </a:t>
            </a:r>
          </a:p>
          <a:p>
            <a:r>
              <a:rPr lang="en-US" dirty="0">
                <a:hlinkClick r:id="rId2"/>
              </a:rPr>
              <a:t>https://digital-photography-school.com/beginners-guide-stunning-close-up-photography/</a:t>
            </a:r>
            <a:endParaRPr lang="en-US" dirty="0"/>
          </a:p>
          <a:p>
            <a:endParaRPr lang="en-US" dirty="0"/>
          </a:p>
          <a:p>
            <a:r>
              <a:rPr lang="en-US" dirty="0"/>
              <a:t>This way teacher and student share in the learning.</a:t>
            </a:r>
          </a:p>
          <a:p>
            <a:r>
              <a:rPr lang="en-US" dirty="0"/>
              <a:t>What do you see in the photograph? Where are the subjects, How is their pose?, What objects are around them?</a:t>
            </a:r>
          </a:p>
        </p:txBody>
      </p:sp>
      <p:sp>
        <p:nvSpPr>
          <p:cNvPr id="6" name="Text Placeholder 5">
            <a:extLst>
              <a:ext uri="{FF2B5EF4-FFF2-40B4-BE49-F238E27FC236}">
                <a16:creationId xmlns:a16="http://schemas.microsoft.com/office/drawing/2014/main" id="{533E8C7A-51E1-6F42-A109-50D122DBAAB5}"/>
              </a:ext>
            </a:extLst>
          </p:cNvPr>
          <p:cNvSpPr>
            <a:spLocks noGrp="1"/>
          </p:cNvSpPr>
          <p:nvPr>
            <p:ph type="body" sz="half" idx="2"/>
          </p:nvPr>
        </p:nvSpPr>
        <p:spPr/>
        <p:txBody>
          <a:bodyPr>
            <a:normAutofit/>
          </a:bodyPr>
          <a:lstStyle/>
          <a:p>
            <a:r>
              <a:rPr lang="en-US" dirty="0">
                <a:hlinkClick r:id="rId3"/>
              </a:rPr>
              <a:t>https://eap.bl.uk/archive-file/EAP207-3-1</a:t>
            </a:r>
            <a:endParaRPr lang="en-US" dirty="0"/>
          </a:p>
          <a:p>
            <a:r>
              <a:rPr lang="en-US" dirty="0"/>
              <a:t>This is </a:t>
            </a:r>
            <a:r>
              <a:rPr lang="en-US" b="1" dirty="0"/>
              <a:t>Project EAP207: “Faces Drawn in the Sand: A Rescue Project of Native Peoples’ photographs stored at the Museum of La Plata, Argentina.</a:t>
            </a:r>
            <a:endParaRPr lang="en-US" dirty="0"/>
          </a:p>
          <a:p>
            <a:endParaRPr lang="en-US" dirty="0"/>
          </a:p>
        </p:txBody>
      </p:sp>
    </p:spTree>
    <p:extLst>
      <p:ext uri="{BB962C8B-B14F-4D97-AF65-F5344CB8AC3E}">
        <p14:creationId xmlns:p14="http://schemas.microsoft.com/office/powerpoint/2010/main" val="2733232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BE11-02BF-C04A-A379-F9BDBA690696}"/>
              </a:ext>
            </a:extLst>
          </p:cNvPr>
          <p:cNvSpPr>
            <a:spLocks noGrp="1"/>
          </p:cNvSpPr>
          <p:nvPr>
            <p:ph type="title"/>
          </p:nvPr>
        </p:nvSpPr>
        <p:spPr/>
        <p:txBody>
          <a:bodyPr/>
          <a:lstStyle/>
          <a:p>
            <a:r>
              <a:rPr lang="en-US" dirty="0"/>
              <a:t>Homework</a:t>
            </a:r>
          </a:p>
        </p:txBody>
      </p:sp>
      <p:sp>
        <p:nvSpPr>
          <p:cNvPr id="3" name="Content Placeholder 2">
            <a:extLst>
              <a:ext uri="{FF2B5EF4-FFF2-40B4-BE49-F238E27FC236}">
                <a16:creationId xmlns:a16="http://schemas.microsoft.com/office/drawing/2014/main" id="{D8DA218D-EA53-9347-AA0C-5B9A7F2F5AA7}"/>
              </a:ext>
            </a:extLst>
          </p:cNvPr>
          <p:cNvSpPr>
            <a:spLocks noGrp="1"/>
          </p:cNvSpPr>
          <p:nvPr>
            <p:ph idx="1"/>
          </p:nvPr>
        </p:nvSpPr>
        <p:spPr/>
        <p:txBody>
          <a:bodyPr/>
          <a:lstStyle/>
          <a:p>
            <a:r>
              <a:rPr lang="en-US" dirty="0"/>
              <a:t>Visit the Annenberg Center for Photography and watch </a:t>
            </a:r>
            <a:r>
              <a:rPr lang="en-US" sz="2400" i="1" dirty="0"/>
              <a:t>Witness</a:t>
            </a:r>
          </a:p>
          <a:p>
            <a:endParaRPr lang="en-US" i="1" dirty="0"/>
          </a:p>
          <a:p>
            <a:r>
              <a:rPr lang="en-US" i="1" dirty="0"/>
              <a:t>https://</a:t>
            </a:r>
            <a:r>
              <a:rPr lang="en-US" i="1" dirty="0" err="1"/>
              <a:t>www.learner.org</a:t>
            </a:r>
            <a:r>
              <a:rPr lang="en-US" i="1" dirty="0"/>
              <a:t>/series/essential-lens-analyzing-photographs-across-the-curriculum/witness/</a:t>
            </a:r>
          </a:p>
        </p:txBody>
      </p:sp>
      <p:sp>
        <p:nvSpPr>
          <p:cNvPr id="4" name="Text Placeholder 3">
            <a:extLst>
              <a:ext uri="{FF2B5EF4-FFF2-40B4-BE49-F238E27FC236}">
                <a16:creationId xmlns:a16="http://schemas.microsoft.com/office/drawing/2014/main" id="{4C010ECD-0E3F-9846-879D-DF93AB4F3260}"/>
              </a:ext>
            </a:extLst>
          </p:cNvPr>
          <p:cNvSpPr>
            <a:spLocks noGrp="1"/>
          </p:cNvSpPr>
          <p:nvPr>
            <p:ph type="body" sz="half" idx="2"/>
          </p:nvPr>
        </p:nvSpPr>
        <p:spPr/>
        <p:txBody>
          <a:bodyPr/>
          <a:lstStyle/>
          <a:p>
            <a:pPr marL="342900" indent="-342900">
              <a:buAutoNum type="arabicPeriod"/>
            </a:pPr>
            <a:r>
              <a:rPr lang="en-US" dirty="0"/>
              <a:t>Select one photo from the video Witness and </a:t>
            </a:r>
          </a:p>
          <a:p>
            <a:pPr marL="342900" indent="-342900">
              <a:buAutoNum type="arabicPeriod"/>
            </a:pPr>
            <a:r>
              <a:rPr lang="en-US" dirty="0"/>
              <a:t>Analyze it for your students.</a:t>
            </a:r>
          </a:p>
          <a:p>
            <a:pPr marL="342900" indent="-342900">
              <a:buAutoNum type="arabicPeriod"/>
            </a:pPr>
            <a:r>
              <a:rPr lang="en-US" dirty="0"/>
              <a:t>Upload (or describe which photo you selected) and description together. Your description should be more than </a:t>
            </a:r>
            <a:r>
              <a:rPr lang="en-US"/>
              <a:t>100 words.</a:t>
            </a:r>
          </a:p>
        </p:txBody>
      </p:sp>
    </p:spTree>
    <p:extLst>
      <p:ext uri="{BB962C8B-B14F-4D97-AF65-F5344CB8AC3E}">
        <p14:creationId xmlns:p14="http://schemas.microsoft.com/office/powerpoint/2010/main" val="3505768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3BF26-0631-A14A-8724-EE81FCD6521B}"/>
              </a:ext>
            </a:extLst>
          </p:cNvPr>
          <p:cNvSpPr>
            <a:spLocks noGrp="1"/>
          </p:cNvSpPr>
          <p:nvPr>
            <p:ph type="title"/>
          </p:nvPr>
        </p:nvSpPr>
        <p:spPr/>
        <p:txBody>
          <a:bodyPr/>
          <a:lstStyle/>
          <a:p>
            <a:r>
              <a:rPr lang="en-US" dirty="0"/>
              <a:t>Homework</a:t>
            </a:r>
          </a:p>
        </p:txBody>
      </p:sp>
      <p:sp>
        <p:nvSpPr>
          <p:cNvPr id="3" name="Content Placeholder 2">
            <a:extLst>
              <a:ext uri="{FF2B5EF4-FFF2-40B4-BE49-F238E27FC236}">
                <a16:creationId xmlns:a16="http://schemas.microsoft.com/office/drawing/2014/main" id="{D9BC6CAE-D884-8F45-BE04-BB9C8228F1C9}"/>
              </a:ext>
            </a:extLst>
          </p:cNvPr>
          <p:cNvSpPr>
            <a:spLocks noGrp="1"/>
          </p:cNvSpPr>
          <p:nvPr>
            <p:ph idx="1"/>
          </p:nvPr>
        </p:nvSpPr>
        <p:spPr/>
        <p:txBody>
          <a:bodyPr/>
          <a:lstStyle/>
          <a:p>
            <a:r>
              <a:rPr lang="en-US" dirty="0"/>
              <a:t>Visit the Annenberg Center for Photographers and view</a:t>
            </a:r>
          </a:p>
          <a:p>
            <a:r>
              <a:rPr lang="en-US" dirty="0"/>
              <a:t>Lives video-  </a:t>
            </a:r>
          </a:p>
          <a:p>
            <a:r>
              <a:rPr lang="en-US" dirty="0">
                <a:hlinkClick r:id="rId2"/>
              </a:rPr>
              <a:t>https://www.learner.org/series/essential-lens-analyzing-photographs-across-the-curriculum/lives/</a:t>
            </a:r>
            <a:endParaRPr lang="en-US" dirty="0"/>
          </a:p>
          <a:p>
            <a:endParaRPr lang="en-US" dirty="0"/>
          </a:p>
        </p:txBody>
      </p:sp>
      <p:sp>
        <p:nvSpPr>
          <p:cNvPr id="4" name="Text Placeholder 3">
            <a:extLst>
              <a:ext uri="{FF2B5EF4-FFF2-40B4-BE49-F238E27FC236}">
                <a16:creationId xmlns:a16="http://schemas.microsoft.com/office/drawing/2014/main" id="{70DADBF5-38FD-094E-831C-615336A4CA06}"/>
              </a:ext>
            </a:extLst>
          </p:cNvPr>
          <p:cNvSpPr>
            <a:spLocks noGrp="1"/>
          </p:cNvSpPr>
          <p:nvPr>
            <p:ph type="body" sz="half" idx="2"/>
          </p:nvPr>
        </p:nvSpPr>
        <p:spPr>
          <a:xfrm>
            <a:off x="643465" y="3043050"/>
            <a:ext cx="3517567" cy="3566472"/>
          </a:xfrm>
        </p:spPr>
        <p:txBody>
          <a:bodyPr>
            <a:normAutofit lnSpcReduction="10000"/>
          </a:bodyPr>
          <a:lstStyle/>
          <a:p>
            <a:pPr marL="342900" indent="-342900">
              <a:buAutoNum type="arabicPeriod"/>
            </a:pPr>
            <a:r>
              <a:rPr lang="en-US" dirty="0"/>
              <a:t>Upload a photo (from your phone, book, magazine or online) and </a:t>
            </a:r>
          </a:p>
          <a:p>
            <a:pPr marL="342900" indent="-342900">
              <a:buAutoNum type="arabicPeriod"/>
            </a:pPr>
            <a:r>
              <a:rPr lang="en-US" dirty="0"/>
              <a:t>Describe it for those who do not know the setting, era, people featured, etc. Please write 100 words or more under the description.</a:t>
            </a:r>
          </a:p>
          <a:p>
            <a:pPr marL="342900" indent="-342900">
              <a:buAutoNum type="arabicPeriod"/>
            </a:pPr>
            <a:r>
              <a:rPr lang="en-US" dirty="0"/>
              <a:t>Upload photo and description together.</a:t>
            </a:r>
          </a:p>
          <a:p>
            <a:pPr marL="342900" indent="-342900">
              <a:buAutoNum type="arabicPeriod"/>
            </a:pPr>
            <a:endParaRPr lang="en-US" dirty="0"/>
          </a:p>
        </p:txBody>
      </p:sp>
    </p:spTree>
    <p:extLst>
      <p:ext uri="{BB962C8B-B14F-4D97-AF65-F5344CB8AC3E}">
        <p14:creationId xmlns:p14="http://schemas.microsoft.com/office/powerpoint/2010/main" val="2204070298"/>
      </p:ext>
    </p:extLst>
  </p:cSld>
  <p:clrMapOvr>
    <a:masterClrMapping/>
  </p:clrMapOvr>
</p:sld>
</file>

<file path=ppt/theme/theme1.xml><?xml version="1.0" encoding="utf-8"?>
<a:theme xmlns:a="http://schemas.openxmlformats.org/drawingml/2006/main" name="RetrospectVTI">
  <a:themeElements>
    <a:clrScheme name="AnalogousFromLightSeedLeftStep">
      <a:dk1>
        <a:srgbClr val="000000"/>
      </a:dk1>
      <a:lt1>
        <a:srgbClr val="FFFFFF"/>
      </a:lt1>
      <a:dk2>
        <a:srgbClr val="412426"/>
      </a:dk2>
      <a:lt2>
        <a:srgbClr val="E3E2E8"/>
      </a:lt2>
      <a:accent1>
        <a:srgbClr val="97A84D"/>
      </a:accent1>
      <a:accent2>
        <a:srgbClr val="BB9C35"/>
      </a:accent2>
      <a:accent3>
        <a:srgbClr val="EB8751"/>
      </a:accent3>
      <a:accent4>
        <a:srgbClr val="EB4E58"/>
      </a:accent4>
      <a:accent5>
        <a:srgbClr val="EE6EAC"/>
      </a:accent5>
      <a:accent6>
        <a:srgbClr val="EB4EDB"/>
      </a:accent6>
      <a:hlink>
        <a:srgbClr val="7A6DB0"/>
      </a:hlink>
      <a:folHlink>
        <a:srgbClr val="7F7F7F"/>
      </a:folHlink>
    </a:clrScheme>
    <a:fontScheme name="Retrospect">
      <a:majorFont>
        <a:latin typeface="Bembo"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2821</TotalTime>
  <Words>507</Words>
  <Application>Microsoft Macintosh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 Nova Light</vt:lpstr>
      <vt:lpstr>Bembo</vt:lpstr>
      <vt:lpstr>Calibri</vt:lpstr>
      <vt:lpstr>Castellar</vt:lpstr>
      <vt:lpstr>RetrospectVTI</vt:lpstr>
      <vt:lpstr>The Use of Photographs</vt:lpstr>
      <vt:lpstr>Annenberg Center for Photographers  in Los Angeles, CA</vt:lpstr>
      <vt:lpstr>Essential Lens: Analyzing Photographs Across the Curriculum</vt:lpstr>
      <vt:lpstr>Visit and please select 2 photographs.</vt:lpstr>
      <vt:lpstr>Homework</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Use of Photographs</dc:title>
  <dc:creator>Maria C. Santana</dc:creator>
  <cp:lastModifiedBy>Maria C. Santana</cp:lastModifiedBy>
  <cp:revision>7</cp:revision>
  <dcterms:created xsi:type="dcterms:W3CDTF">2020-09-01T18:00:42Z</dcterms:created>
  <dcterms:modified xsi:type="dcterms:W3CDTF">2020-11-24T03:37:20Z</dcterms:modified>
</cp:coreProperties>
</file>