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94"/>
  </p:normalViewPr>
  <p:slideViewPr>
    <p:cSldViewPr snapToGrid="0" snapToObjects="1">
      <p:cViewPr varScale="1">
        <p:scale>
          <a:sx n="48" d="100"/>
          <a:sy n="48" d="100"/>
        </p:scale>
        <p:origin x="1350" y="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8/31/2021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8/31/2021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8/31/2021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8/31/2021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8/31/2021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8/31/2021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8/31/2021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8/31/2021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8/31/2021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8/31/2021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8/31/2021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28E80666-FB37-4B36-9149-507F3B0178E3}" type="datetimeFigureOut">
              <a:rPr lang="en-US" smtClean="0"/>
              <a:pPr/>
              <a:t>8/31/2021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7E63A33-8271-4DD0-9C48-789913D7C11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</p:sldLayoutIdLst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1473795" y="4925457"/>
            <a:ext cx="5637010" cy="1402005"/>
          </a:xfrm>
        </p:spPr>
        <p:txBody>
          <a:bodyPr>
            <a:normAutofit/>
          </a:bodyPr>
          <a:lstStyle/>
          <a:p>
            <a:r>
              <a:rPr lang="en-US" sz="1600" i="1" dirty="0"/>
              <a:t>Wall Mural at </a:t>
            </a:r>
            <a:r>
              <a:rPr lang="en-US" sz="1600" i="1" dirty="0" err="1"/>
              <a:t>Caminito</a:t>
            </a:r>
            <a:r>
              <a:rPr lang="en-US" sz="1600" i="1" dirty="0"/>
              <a:t>, Buenos Aires</a:t>
            </a:r>
          </a:p>
          <a:p>
            <a:endParaRPr lang="en-US" dirty="0"/>
          </a:p>
          <a:p>
            <a:r>
              <a:rPr lang="en-US" sz="2400" dirty="0"/>
              <a:t>Central/ South America and Caribbean </a:t>
            </a:r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817581" y="167098"/>
            <a:ext cx="7175351" cy="4758359"/>
          </a:xfrm>
        </p:spPr>
        <p:txBody>
          <a:bodyPr/>
          <a:lstStyle/>
          <a:p>
            <a:r>
              <a:rPr lang="en-US" dirty="0"/>
              <a:t>Latin American Feminisms</a:t>
            </a:r>
            <a:br>
              <a:rPr lang="en-US" dirty="0"/>
            </a:br>
            <a:endParaRPr lang="en-US" dirty="0"/>
          </a:p>
        </p:txBody>
      </p:sp>
      <p:pic>
        <p:nvPicPr>
          <p:cNvPr id="4" name="Picture 3" descr="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06600"/>
            <a:ext cx="9144000" cy="2839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37150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Definition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The definition comes from a group of circumstances:</a:t>
            </a:r>
          </a:p>
          <a:p>
            <a:pPr lvl="1"/>
            <a:r>
              <a:rPr lang="en-US" dirty="0"/>
              <a:t>Colonialism</a:t>
            </a:r>
          </a:p>
          <a:p>
            <a:pPr lvl="1"/>
            <a:r>
              <a:rPr lang="en-US" dirty="0"/>
              <a:t>Enslavement of African peoples</a:t>
            </a:r>
          </a:p>
          <a:p>
            <a:pPr lvl="1"/>
            <a:r>
              <a:rPr lang="en-US" dirty="0"/>
              <a:t>Marginalization of Native peoples</a:t>
            </a:r>
          </a:p>
          <a:p>
            <a:pPr marL="365760" lvl="1" indent="0">
              <a:buNone/>
            </a:pPr>
            <a:r>
              <a:rPr lang="en-US" i="1" dirty="0"/>
              <a:t>FEMINISM then focuses on the critical work done by women fighting the previous circumstances for an equal place in society.</a:t>
            </a:r>
          </a:p>
        </p:txBody>
      </p:sp>
    </p:spTree>
    <p:extLst>
      <p:ext uri="{BB962C8B-B14F-4D97-AF65-F5344CB8AC3E}">
        <p14:creationId xmlns:p14="http://schemas.microsoft.com/office/powerpoint/2010/main" val="35948757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than one type of FEMINISM, thus the plural use of FEMINISMS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More than one perspective! It becomes harder to generalize and easier to misjudge</a:t>
            </a:r>
          </a:p>
        </p:txBody>
      </p:sp>
    </p:spTree>
    <p:extLst>
      <p:ext uri="{BB962C8B-B14F-4D97-AF65-F5344CB8AC3E}">
        <p14:creationId xmlns:p14="http://schemas.microsoft.com/office/powerpoint/2010/main" val="11040668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Feminisms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The work and writings of women as “other” and “otherness”</a:t>
            </a:r>
          </a:p>
          <a:p>
            <a:r>
              <a:rPr lang="en-US" dirty="0"/>
              <a:t>Re-consider notions of men as the entry point of </a:t>
            </a:r>
            <a:r>
              <a:rPr lang="en-US" dirty="0" err="1"/>
              <a:t>humanitity</a:t>
            </a:r>
            <a:r>
              <a:rPr lang="en-US" dirty="0"/>
              <a:t> – language use here is prominently male, mankind, master and other binary considerations.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Popular Culture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/>
              <a:t>Before the 19</a:t>
            </a:r>
            <a:r>
              <a:rPr lang="en-US" baseline="30000" dirty="0"/>
              <a:t>th</a:t>
            </a:r>
            <a:r>
              <a:rPr lang="en-US" dirty="0"/>
              <a:t> Century women were celebrated in non-written form but remembered in myths, songs, proverbs and oral histories.</a:t>
            </a:r>
          </a:p>
          <a:p>
            <a:r>
              <a:rPr lang="en-US" dirty="0"/>
              <a:t>Some are </a:t>
            </a:r>
            <a:r>
              <a:rPr lang="en-US" dirty="0" err="1"/>
              <a:t>Acacaona</a:t>
            </a:r>
            <a:r>
              <a:rPr lang="en-US" dirty="0"/>
              <a:t>, </a:t>
            </a:r>
            <a:r>
              <a:rPr lang="en-US" dirty="0" err="1"/>
              <a:t>Baraúnda</a:t>
            </a:r>
            <a:r>
              <a:rPr lang="en-US" dirty="0"/>
              <a:t>,&amp; </a:t>
            </a:r>
            <a:r>
              <a:rPr lang="en-US" dirty="0" err="1"/>
              <a:t>Garifuna</a:t>
            </a:r>
            <a:r>
              <a:rPr lang="en-US" dirty="0"/>
              <a:t> women.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Pre-20</a:t>
            </a:r>
            <a:r>
              <a:rPr lang="en-US" baseline="30000" dirty="0"/>
              <a:t>th</a:t>
            </a:r>
            <a:r>
              <a:rPr lang="en-US" dirty="0"/>
              <a:t> Century</a:t>
            </a:r>
          </a:p>
        </p:txBody>
      </p:sp>
    </p:spTree>
    <p:extLst>
      <p:ext uri="{BB962C8B-B14F-4D97-AF65-F5344CB8AC3E}">
        <p14:creationId xmlns:p14="http://schemas.microsoft.com/office/powerpoint/2010/main" val="24057133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793289" y="4372167"/>
            <a:ext cx="6662752" cy="1866175"/>
          </a:xfrm>
        </p:spPr>
        <p:txBody>
          <a:bodyPr/>
          <a:lstStyle/>
          <a:p>
            <a:r>
              <a:rPr lang="en-US" dirty="0"/>
              <a:t>18</a:t>
            </a:r>
            <a:r>
              <a:rPr lang="en-US" baseline="30000" dirty="0"/>
              <a:t>th</a:t>
            </a:r>
            <a:r>
              <a:rPr lang="en-US" dirty="0"/>
              <a:t> Century </a:t>
            </a:r>
            <a:br>
              <a:rPr lang="en-US" dirty="0"/>
            </a:br>
            <a:r>
              <a:rPr lang="en-US" dirty="0"/>
              <a:t>famous feminists 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Sor Juana Inés de la Cruz (Mexican philosopher + Advocate for women’s intellect)</a:t>
            </a:r>
          </a:p>
          <a:p>
            <a:r>
              <a:rPr lang="en-US" dirty="0"/>
              <a:t>Teresa Margarida da Silva (Brazilian first woman author +  Advocate for women’s interest in science and for native women)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 dirty="0"/>
              <a:t>Flora </a:t>
            </a:r>
            <a:r>
              <a:rPr lang="en-US" dirty="0" err="1"/>
              <a:t>Tristrán</a:t>
            </a:r>
            <a:r>
              <a:rPr lang="en-US" dirty="0"/>
              <a:t> (Peruvian + Advocate for women as workers)</a:t>
            </a:r>
          </a:p>
          <a:p>
            <a:r>
              <a:rPr lang="en-US" dirty="0"/>
              <a:t>Juana </a:t>
            </a:r>
            <a:r>
              <a:rPr lang="en-US" dirty="0" err="1"/>
              <a:t>Manso</a:t>
            </a:r>
            <a:r>
              <a:rPr lang="en-US" dirty="0"/>
              <a:t> (Argentine abolitionist + Advocate for women’s education)</a:t>
            </a:r>
          </a:p>
        </p:txBody>
      </p:sp>
    </p:spTree>
    <p:extLst>
      <p:ext uri="{BB962C8B-B14F-4D97-AF65-F5344CB8AC3E}">
        <p14:creationId xmlns:p14="http://schemas.microsoft.com/office/powerpoint/2010/main" val="30415090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Feminist Thoughts…before Feminism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/>
          </a:bodyPr>
          <a:lstStyle/>
          <a:p>
            <a:r>
              <a:rPr lang="en-US" b="1" dirty="0"/>
              <a:t>Mexican</a:t>
            </a:r>
            <a:r>
              <a:rPr lang="en-US" dirty="0"/>
              <a:t> Revolution</a:t>
            </a:r>
          </a:p>
          <a:p>
            <a:r>
              <a:rPr lang="en-US" dirty="0"/>
              <a:t>Brought crucial revolutionary ideas (later to be considered Feminist ideas) such as education.</a:t>
            </a:r>
          </a:p>
          <a:p>
            <a:r>
              <a:rPr lang="en-US" dirty="0"/>
              <a:t>Women deputies on 1916 debated the right to vote/ abortion/contraception.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 b="1" dirty="0"/>
              <a:t>Argentina</a:t>
            </a:r>
            <a:r>
              <a:rPr lang="en-US" dirty="0"/>
              <a:t>’s First International Congress</a:t>
            </a:r>
          </a:p>
          <a:p>
            <a:endParaRPr lang="en-US" dirty="0"/>
          </a:p>
          <a:p>
            <a:pPr marL="45720" indent="0">
              <a:buNone/>
            </a:pPr>
            <a:endParaRPr lang="en-US" dirty="0"/>
          </a:p>
          <a:p>
            <a:pPr lvl="1"/>
            <a:r>
              <a:rPr lang="en-US" dirty="0"/>
              <a:t>Topics included:</a:t>
            </a:r>
          </a:p>
          <a:p>
            <a:pPr lvl="2"/>
            <a:r>
              <a:rPr lang="en-US" dirty="0"/>
              <a:t>PEACE</a:t>
            </a:r>
          </a:p>
          <a:p>
            <a:pPr lvl="2"/>
            <a:r>
              <a:rPr lang="en-US" dirty="0"/>
              <a:t>EDUCATION</a:t>
            </a:r>
          </a:p>
          <a:p>
            <a:pPr lvl="2"/>
            <a:r>
              <a:rPr lang="en-US" dirty="0"/>
              <a:t>SOCIAL PARTICIPATION</a:t>
            </a:r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26583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Women’s Rights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b="1" dirty="0"/>
              <a:t>Puerto Rico’s </a:t>
            </a:r>
            <a:r>
              <a:rPr lang="en-US" dirty="0"/>
              <a:t>Luisa </a:t>
            </a:r>
            <a:r>
              <a:rPr lang="en-US" dirty="0" err="1"/>
              <a:t>Captillo</a:t>
            </a:r>
            <a:endParaRPr lang="en-US" dirty="0"/>
          </a:p>
          <a:p>
            <a:r>
              <a:rPr lang="en-US" dirty="0"/>
              <a:t>Employed as a reader in a cigar factory (unusual)</a:t>
            </a:r>
          </a:p>
          <a:p>
            <a:r>
              <a:rPr lang="en-US" dirty="0"/>
              <a:t>Fought for the right to vote, social class biases, gender equality and socialism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 b="1" dirty="0"/>
              <a:t>Women Suffrage </a:t>
            </a:r>
            <a:r>
              <a:rPr lang="en-US" dirty="0"/>
              <a:t>(1870-1947)</a:t>
            </a:r>
          </a:p>
          <a:p>
            <a:r>
              <a:rPr lang="en-US" dirty="0"/>
              <a:t>Paraguay (1961)</a:t>
            </a:r>
          </a:p>
          <a:p>
            <a:r>
              <a:rPr lang="en-US" dirty="0"/>
              <a:t>Uruguay (1932) </a:t>
            </a:r>
          </a:p>
          <a:p>
            <a:r>
              <a:rPr lang="en-US" dirty="0"/>
              <a:t>Cuba (1933)</a:t>
            </a:r>
          </a:p>
          <a:p>
            <a:r>
              <a:rPr lang="en-US" dirty="0"/>
              <a:t>El Salvador (1939)</a:t>
            </a:r>
          </a:p>
          <a:p>
            <a:r>
              <a:rPr lang="en-US" dirty="0"/>
              <a:t>Puerto Rico (1935)</a:t>
            </a:r>
          </a:p>
          <a:p>
            <a:r>
              <a:rPr lang="en-US" dirty="0"/>
              <a:t>Argentina (1947)</a:t>
            </a:r>
          </a:p>
        </p:txBody>
      </p:sp>
    </p:spTree>
    <p:extLst>
      <p:ext uri="{BB962C8B-B14F-4D97-AF65-F5344CB8AC3E}">
        <p14:creationId xmlns:p14="http://schemas.microsoft.com/office/powerpoint/2010/main" val="16787580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3289" y="5336011"/>
            <a:ext cx="6512511" cy="958031"/>
          </a:xfrm>
        </p:spPr>
        <p:txBody>
          <a:bodyPr/>
          <a:lstStyle/>
          <a:p>
            <a:r>
              <a:rPr lang="en-US" dirty="0"/>
              <a:t>1950-1970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142999" y="731518"/>
            <a:ext cx="3346704" cy="5206047"/>
          </a:xfrm>
        </p:spPr>
        <p:txBody>
          <a:bodyPr>
            <a:normAutofit lnSpcReduction="10000"/>
          </a:bodyPr>
          <a:lstStyle/>
          <a:p>
            <a:r>
              <a:rPr lang="en-US" dirty="0"/>
              <a:t>Latin America goes through:</a:t>
            </a:r>
          </a:p>
          <a:p>
            <a:pPr lvl="1"/>
            <a:r>
              <a:rPr lang="en-US" dirty="0"/>
              <a:t>Social unrest</a:t>
            </a:r>
          </a:p>
          <a:p>
            <a:pPr lvl="1"/>
            <a:r>
              <a:rPr lang="en-US" dirty="0"/>
              <a:t>Women participation for social justice and yet not for empowering women</a:t>
            </a:r>
          </a:p>
          <a:p>
            <a:pPr lvl="1"/>
            <a:r>
              <a:rPr lang="en-US" dirty="0"/>
              <a:t>Writing is compared to philosophy and thus preparing the spirit of society for social reforms.</a:t>
            </a:r>
          </a:p>
          <a:p>
            <a:pPr lvl="1"/>
            <a:r>
              <a:rPr lang="en-US" dirty="0"/>
              <a:t>Women writers wrote about their gender, race, nationality, race.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4645152" y="1982902"/>
            <a:ext cx="3346704" cy="222333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NOT all women writers wrote about moving women forward and instead glorified machismo, patriarchy, and hierarchies favoring men.</a:t>
            </a:r>
          </a:p>
        </p:txBody>
      </p:sp>
    </p:spTree>
    <p:extLst>
      <p:ext uri="{BB962C8B-B14F-4D97-AF65-F5344CB8AC3E}">
        <p14:creationId xmlns:p14="http://schemas.microsoft.com/office/powerpoint/2010/main" val="13723889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YEARS of silence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Few women voices lead the decades of 1950-1970 for multiple reasons.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4645152" y="2450778"/>
            <a:ext cx="3346704" cy="1755462"/>
          </a:xfrm>
        </p:spPr>
        <p:txBody>
          <a:bodyPr>
            <a:normAutofit fontScale="92500"/>
          </a:bodyPr>
          <a:lstStyle/>
          <a:p>
            <a:r>
              <a:rPr lang="en-US" dirty="0"/>
              <a:t>Women’s voices were pretty much left for Literature and poetry but not directly to politics or creating agency.</a:t>
            </a:r>
          </a:p>
        </p:txBody>
      </p:sp>
    </p:spTree>
    <p:extLst>
      <p:ext uri="{BB962C8B-B14F-4D97-AF65-F5344CB8AC3E}">
        <p14:creationId xmlns:p14="http://schemas.microsoft.com/office/powerpoint/2010/main" val="22977742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look at “THE BODY” 1970-1990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Discourse dealing with sexual autonomy, rape, abuse, abortion, motherhood formed </a:t>
            </a:r>
            <a:r>
              <a:rPr lang="en-US" i="1" dirty="0" err="1"/>
              <a:t>neofeminist</a:t>
            </a:r>
            <a:r>
              <a:rPr lang="en-US" dirty="0"/>
              <a:t> perspectives among the feminists in Latina America during this time.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37758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5911" y="4372167"/>
            <a:ext cx="8054964" cy="1654517"/>
          </a:xfrm>
        </p:spPr>
        <p:txBody>
          <a:bodyPr/>
          <a:lstStyle/>
          <a:p>
            <a:r>
              <a:rPr lang="en-US" dirty="0"/>
              <a:t>Control and Repression 1970-1990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Repression, abuse and chaos was reflective of several political systems in LA. </a:t>
            </a:r>
          </a:p>
          <a:p>
            <a:r>
              <a:rPr lang="en-US" dirty="0"/>
              <a:t>Motherhood took levels of political power- </a:t>
            </a:r>
            <a:r>
              <a:rPr lang="en-US" u="sng" dirty="0"/>
              <a:t>Co-</a:t>
            </a:r>
            <a:r>
              <a:rPr lang="en-US" u="sng" dirty="0" err="1"/>
              <a:t>madres</a:t>
            </a:r>
            <a:r>
              <a:rPr lang="en-US" dirty="0"/>
              <a:t>(1977) in El Salvador (mothers looking for their children) </a:t>
            </a:r>
            <a:r>
              <a:rPr lang="en-US" u="sng" dirty="0"/>
              <a:t>Madres de la Plaza de Mayo </a:t>
            </a:r>
            <a:r>
              <a:rPr lang="en-US" dirty="0"/>
              <a:t>(1977) in Argentina mothers against the state terrorism and in Mexico the </a:t>
            </a:r>
            <a:r>
              <a:rPr lang="en-US" u="sng" dirty="0" err="1"/>
              <a:t>Mujeres</a:t>
            </a:r>
            <a:r>
              <a:rPr lang="en-US" u="sng" dirty="0"/>
              <a:t> en </a:t>
            </a:r>
            <a:r>
              <a:rPr lang="en-US" u="sng" dirty="0" err="1"/>
              <a:t>Acción</a:t>
            </a:r>
            <a:r>
              <a:rPr lang="en-US" u="sng" dirty="0"/>
              <a:t> </a:t>
            </a:r>
            <a:r>
              <a:rPr lang="en-US" u="sng" dirty="0" err="1"/>
              <a:t>Solidaria</a:t>
            </a:r>
            <a:r>
              <a:rPr lang="en-US" u="sng" dirty="0"/>
              <a:t> </a:t>
            </a:r>
            <a:r>
              <a:rPr lang="en-US" dirty="0"/>
              <a:t>(MAS)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 dirty="0"/>
              <a:t>Push to disconnect Motherhood from Womanhood- creating a problem for those following </a:t>
            </a:r>
            <a:r>
              <a:rPr lang="en-US" dirty="0" err="1"/>
              <a:t>Marianismo</a:t>
            </a:r>
            <a:r>
              <a:rPr lang="en-US" dirty="0"/>
              <a:t> but pushing for total body control by women.</a:t>
            </a:r>
          </a:p>
          <a:p>
            <a:r>
              <a:rPr lang="en-US" dirty="0"/>
              <a:t>Militant Feminism</a:t>
            </a:r>
          </a:p>
        </p:txBody>
      </p:sp>
    </p:spTree>
    <p:extLst>
      <p:ext uri="{BB962C8B-B14F-4D97-AF65-F5344CB8AC3E}">
        <p14:creationId xmlns:p14="http://schemas.microsoft.com/office/powerpoint/2010/main" val="17648519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Social Activism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Increase on</a:t>
            </a:r>
          </a:p>
          <a:p>
            <a:pPr lvl="1"/>
            <a:r>
              <a:rPr lang="en-US" dirty="0"/>
              <a:t>NGOs</a:t>
            </a:r>
          </a:p>
          <a:p>
            <a:pPr lvl="1"/>
            <a:r>
              <a:rPr lang="en-US" dirty="0"/>
              <a:t>Cultural groups</a:t>
            </a:r>
          </a:p>
          <a:p>
            <a:pPr lvl="1"/>
            <a:r>
              <a:rPr lang="en-US" dirty="0"/>
              <a:t>Political groups against government repression</a:t>
            </a:r>
          </a:p>
          <a:p>
            <a:pPr lvl="1"/>
            <a:r>
              <a:rPr lang="en-US" dirty="0"/>
              <a:t>Groups for Gender Discussion and Defense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Also more of:</a:t>
            </a:r>
          </a:p>
          <a:p>
            <a:pPr lvl="1"/>
            <a:r>
              <a:rPr lang="en-US" dirty="0"/>
              <a:t>Clinics</a:t>
            </a:r>
          </a:p>
          <a:p>
            <a:pPr lvl="1"/>
            <a:r>
              <a:rPr lang="en-US" dirty="0"/>
              <a:t>Abortion rights</a:t>
            </a:r>
          </a:p>
          <a:p>
            <a:pPr lvl="1"/>
            <a:r>
              <a:rPr lang="en-US" dirty="0"/>
              <a:t>Feminist media (film, magazines, books)</a:t>
            </a:r>
          </a:p>
          <a:p>
            <a:pPr lvl="1"/>
            <a:endParaRPr lang="en-US" dirty="0"/>
          </a:p>
          <a:p>
            <a:pPr marL="365760" lvl="1" indent="0">
              <a:buNone/>
            </a:pPr>
            <a:r>
              <a:rPr lang="en-US" dirty="0"/>
              <a:t>1981 The </a:t>
            </a:r>
            <a:r>
              <a:rPr lang="en-US" i="1" dirty="0"/>
              <a:t>first </a:t>
            </a:r>
            <a:r>
              <a:rPr lang="en-US" i="1" dirty="0" err="1"/>
              <a:t>Encuentro</a:t>
            </a:r>
            <a:r>
              <a:rPr lang="en-US" i="1" dirty="0"/>
              <a:t> </a:t>
            </a:r>
            <a:r>
              <a:rPr lang="en-US" i="1" dirty="0" err="1"/>
              <a:t>Feminista</a:t>
            </a:r>
            <a:r>
              <a:rPr lang="en-US" i="1" dirty="0"/>
              <a:t> </a:t>
            </a:r>
            <a:r>
              <a:rPr lang="en-US" i="1" dirty="0" err="1"/>
              <a:t>Latinoamericano</a:t>
            </a:r>
            <a:r>
              <a:rPr lang="en-US" i="1" dirty="0"/>
              <a:t> y del Caribe</a:t>
            </a:r>
            <a:r>
              <a:rPr lang="en-US" dirty="0"/>
              <a:t> (Bogotá, Colombia)</a:t>
            </a:r>
          </a:p>
        </p:txBody>
      </p:sp>
    </p:spTree>
    <p:extLst>
      <p:ext uri="{BB962C8B-B14F-4D97-AF65-F5344CB8AC3E}">
        <p14:creationId xmlns:p14="http://schemas.microsoft.com/office/powerpoint/2010/main" val="17032688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half" idx="2"/>
          </p:nvPr>
        </p:nvSpPr>
        <p:spPr>
          <a:xfrm>
            <a:off x="877886" y="1010486"/>
            <a:ext cx="7065667" cy="126205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Now that you know a little bit about Latin American Feminism I want you to use words and pictures to associate and represent a feeling, an opinion, an ideal that means something important to you. It could be a reflective comparison, not literal, between image and words. Even better, take a new picture for this assignment!</a:t>
            </a:r>
          </a:p>
        </p:txBody>
      </p:sp>
      <p:sp>
        <p:nvSpPr>
          <p:cNvPr id="5" name="Vertical Title 4"/>
          <p:cNvSpPr>
            <a:spLocks noGrp="1"/>
          </p:cNvSpPr>
          <p:nvPr>
            <p:ph type="title"/>
          </p:nvPr>
        </p:nvSpPr>
        <p:spPr>
          <a:xfrm>
            <a:off x="727268" y="2272540"/>
            <a:ext cx="6383538" cy="4144042"/>
          </a:xfrm>
        </p:spPr>
        <p:txBody>
          <a:bodyPr/>
          <a:lstStyle/>
          <a:p>
            <a:r>
              <a:rPr lang="en-US" dirty="0"/>
              <a:t>homework</a:t>
            </a:r>
            <a:r>
              <a:rPr lang="en-US" dirty="0">
                <a:effectLst/>
              </a:rPr>
              <a:t> </a:t>
            </a:r>
            <a:br>
              <a:rPr lang="en-US" dirty="0">
                <a:effectLst/>
              </a:rPr>
            </a:br>
            <a:r>
              <a:rPr lang="en-US" sz="1050" dirty="0">
                <a:effectLst/>
              </a:rPr>
              <a:t>Today, a woman is killed every 30 hours in Argentina. This photo on an alley is from </a:t>
            </a:r>
            <a:r>
              <a:rPr lang="en-US" sz="1050" dirty="0" err="1">
                <a:effectLst/>
              </a:rPr>
              <a:t>Málaga</a:t>
            </a:r>
            <a:r>
              <a:rPr lang="en-US" sz="1050" dirty="0">
                <a:effectLst/>
              </a:rPr>
              <a:t>, Spain taken in July 2021. #</a:t>
            </a:r>
            <a:r>
              <a:rPr lang="en-US" sz="1050" dirty="0" err="1">
                <a:effectLst/>
              </a:rPr>
              <a:t>NiUnaMenos</a:t>
            </a:r>
            <a:r>
              <a:rPr lang="en-US" sz="1050" dirty="0">
                <a:effectLst/>
              </a:rPr>
              <a:t> is a campaign started to fight against trafficking, rape and murder of women. Now in its 6</a:t>
            </a:r>
            <a:r>
              <a:rPr lang="en-US" sz="1050" baseline="30000" dirty="0">
                <a:effectLst/>
              </a:rPr>
              <a:t>th</a:t>
            </a:r>
            <a:r>
              <a:rPr lang="en-US" sz="1050" dirty="0">
                <a:effectLst/>
              </a:rPr>
              <a:t> year, the #campaign traveled around the Spanish speaking countries and beyond.</a:t>
            </a:r>
            <a:br>
              <a:rPr lang="en-US" sz="1050" dirty="0">
                <a:effectLst/>
              </a:rPr>
            </a:br>
            <a:endParaRPr lang="en-US" sz="1050" dirty="0"/>
          </a:p>
        </p:txBody>
      </p:sp>
      <p:pic>
        <p:nvPicPr>
          <p:cNvPr id="9" name="Picture 8" descr="Hard Disk:Users:santana:Downloads:IMG_4268.jpg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963182" y="2723884"/>
            <a:ext cx="2952618" cy="231728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851619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 Main positions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1. Neither capitalism nor communism by themselves could end women’s oppression.</a:t>
            </a:r>
          </a:p>
          <a:p>
            <a:r>
              <a:rPr lang="en-US" dirty="0"/>
              <a:t>2. Feminism alone is not revolutionary due to its commitment to socialism. Thus, Feminism can’t be separated from class struggle. 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New dynamics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4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Ever growing sentiment against homophobia, </a:t>
            </a:r>
            <a:r>
              <a:rPr lang="en-US" dirty="0" err="1"/>
              <a:t>transphobia</a:t>
            </a:r>
            <a:r>
              <a:rPr lang="en-US" dirty="0"/>
              <a:t> and gender bias.</a:t>
            </a:r>
          </a:p>
          <a:p>
            <a:r>
              <a:rPr lang="en-US" dirty="0"/>
              <a:t>Growing sentiment to understand race.</a:t>
            </a:r>
          </a:p>
          <a:p>
            <a:r>
              <a:rPr lang="en-US" dirty="0"/>
              <a:t>Dissolution of feminist groups coming out of church and political parties.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Changing times (1980s)</a:t>
            </a:r>
          </a:p>
        </p:txBody>
      </p:sp>
    </p:spTree>
    <p:extLst>
      <p:ext uri="{BB962C8B-B14F-4D97-AF65-F5344CB8AC3E}">
        <p14:creationId xmlns:p14="http://schemas.microsoft.com/office/powerpoint/2010/main" val="21811928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war on HIV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 rot="21213879">
            <a:off x="1223402" y="1491227"/>
            <a:ext cx="6400800" cy="1981983"/>
          </a:xfrm>
        </p:spPr>
        <p:txBody>
          <a:bodyPr/>
          <a:lstStyle/>
          <a:p>
            <a:r>
              <a:rPr lang="en-US" dirty="0"/>
              <a:t>Due to the immediacy of HIV/AIDS epidemic in the sexuality and sexual lives of many women—sexual politics became very conservative. Sexual narratives moved to “narratives of the risks of sex”.</a:t>
            </a:r>
          </a:p>
        </p:txBody>
      </p:sp>
    </p:spTree>
    <p:extLst>
      <p:ext uri="{BB962C8B-B14F-4D97-AF65-F5344CB8AC3E}">
        <p14:creationId xmlns:p14="http://schemas.microsoft.com/office/powerpoint/2010/main" val="11702089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1990s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In this decade- focused on gender equality and non-discrimination within institutions guided by neo-liberal policies.</a:t>
            </a:r>
          </a:p>
          <a:p>
            <a:r>
              <a:rPr lang="en-US" dirty="0"/>
              <a:t>Feminists started combining efforts with organizations that help empower women to fight violence, promote health and human rights.</a:t>
            </a:r>
          </a:p>
        </p:txBody>
      </p:sp>
    </p:spTree>
    <p:extLst>
      <p:ext uri="{BB962C8B-B14F-4D97-AF65-F5344CB8AC3E}">
        <p14:creationId xmlns:p14="http://schemas.microsoft.com/office/powerpoint/2010/main" val="12740779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82211D-7ADE-2F40-A3A7-7BD1F2AB1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5311" y="4372168"/>
            <a:ext cx="7990490" cy="1955060"/>
          </a:xfrm>
        </p:spPr>
        <p:txBody>
          <a:bodyPr/>
          <a:lstStyle/>
          <a:p>
            <a:r>
              <a:rPr lang="en-US" sz="3600" dirty="0"/>
              <a:t>Dissident Voices of the 2000s </a:t>
            </a:r>
            <a:br>
              <a:rPr lang="en-US" sz="3600" dirty="0"/>
            </a:br>
            <a:r>
              <a:rPr lang="en-US" sz="3600" dirty="0"/>
              <a:t>and beyond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596BB3-29E3-EA4D-AADA-47F6446026F1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dirty="0"/>
              <a:t>Rosario Castellanos (Mexico)/ Celia </a:t>
            </a:r>
            <a:r>
              <a:rPr lang="en-US" dirty="0" err="1"/>
              <a:t>Amorós</a:t>
            </a:r>
            <a:r>
              <a:rPr lang="en-US" dirty="0"/>
              <a:t> (Spain) Ofelia Schutte (Cuba &amp; US)/ María </a:t>
            </a:r>
            <a:r>
              <a:rPr lang="en-US" dirty="0" err="1"/>
              <a:t>Lugones</a:t>
            </a:r>
            <a:r>
              <a:rPr lang="en-US" dirty="0"/>
              <a:t> (Argentina)</a:t>
            </a:r>
          </a:p>
          <a:p>
            <a:endParaRPr lang="en-US" dirty="0"/>
          </a:p>
          <a:p>
            <a:r>
              <a:rPr lang="en-US" dirty="0"/>
              <a:t>A must read! </a:t>
            </a:r>
            <a:r>
              <a:rPr lang="en-US" i="1" dirty="0" err="1"/>
              <a:t>Tejiendo</a:t>
            </a:r>
            <a:r>
              <a:rPr lang="en-US" i="1" dirty="0"/>
              <a:t> de </a:t>
            </a:r>
            <a:r>
              <a:rPr lang="en-US" i="1" dirty="0" err="1"/>
              <a:t>otro</a:t>
            </a:r>
            <a:r>
              <a:rPr lang="en-US" i="1" dirty="0"/>
              <a:t> modo: feminism, </a:t>
            </a:r>
            <a:r>
              <a:rPr lang="en-US" i="1" dirty="0" err="1"/>
              <a:t>espistemología</a:t>
            </a:r>
            <a:r>
              <a:rPr lang="en-US" i="1" dirty="0"/>
              <a:t> y </a:t>
            </a:r>
            <a:r>
              <a:rPr lang="en-US" i="1" dirty="0" err="1"/>
              <a:t>apuestas</a:t>
            </a:r>
            <a:r>
              <a:rPr lang="en-US" i="1" dirty="0"/>
              <a:t> </a:t>
            </a:r>
            <a:r>
              <a:rPr lang="en-US" i="1" dirty="0" err="1"/>
              <a:t>descoloniales</a:t>
            </a:r>
            <a:r>
              <a:rPr lang="en-US" i="1" dirty="0"/>
              <a:t> </a:t>
            </a:r>
            <a:r>
              <a:rPr lang="en-US" i="1" dirty="0" err="1"/>
              <a:t>en</a:t>
            </a:r>
            <a:r>
              <a:rPr lang="en-US" i="1" dirty="0"/>
              <a:t> </a:t>
            </a:r>
            <a:r>
              <a:rPr lang="en-US" i="1" dirty="0" err="1"/>
              <a:t>Abya</a:t>
            </a:r>
            <a:r>
              <a:rPr lang="en-US" i="1" dirty="0"/>
              <a:t> </a:t>
            </a:r>
            <a:r>
              <a:rPr lang="en-US" i="1" dirty="0" err="1"/>
              <a:t>Yala</a:t>
            </a:r>
            <a:r>
              <a:rPr lang="en-US" i="1" dirty="0"/>
              <a:t> </a:t>
            </a:r>
            <a:r>
              <a:rPr lang="en-US" dirty="0"/>
              <a:t>(2014)</a:t>
            </a:r>
          </a:p>
          <a:p>
            <a:r>
              <a:rPr lang="en-US" sz="1600" dirty="0" err="1"/>
              <a:t>Abya</a:t>
            </a:r>
            <a:r>
              <a:rPr lang="en-US" sz="1600" dirty="0"/>
              <a:t> </a:t>
            </a:r>
            <a:r>
              <a:rPr lang="en-US" sz="1600" dirty="0" err="1"/>
              <a:t>Yala</a:t>
            </a:r>
            <a:r>
              <a:rPr lang="en-US" sz="1600" dirty="0"/>
              <a:t> in the Kuna language means “land in its full maturity” it is also used instead of “America”.</a:t>
            </a:r>
          </a:p>
        </p:txBody>
      </p:sp>
    </p:spTree>
    <p:extLst>
      <p:ext uri="{BB962C8B-B14F-4D97-AF65-F5344CB8AC3E}">
        <p14:creationId xmlns:p14="http://schemas.microsoft.com/office/powerpoint/2010/main" val="26629549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F4E423-5BC4-204A-B94A-71700EC6B3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Current Feminist Issues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005287-1461-5943-AB6E-0172230FF6B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04193" y="731520"/>
            <a:ext cx="7714593" cy="3474720"/>
          </a:xfrm>
        </p:spPr>
        <p:txBody>
          <a:bodyPr/>
          <a:lstStyle/>
          <a:p>
            <a:r>
              <a:rPr lang="en-US" dirty="0"/>
              <a:t>Giving voice to those voiceless with less privilege, less education, less opportunities.</a:t>
            </a:r>
          </a:p>
          <a:p>
            <a:r>
              <a:rPr lang="en-US" dirty="0"/>
              <a:t>Decolonial Feminism- a systemic critique of forms of power and powerless.</a:t>
            </a:r>
          </a:p>
          <a:p>
            <a:r>
              <a:rPr lang="en-US" dirty="0" err="1"/>
              <a:t>Depatriarchialization</a:t>
            </a:r>
            <a:r>
              <a:rPr lang="en-US" dirty="0"/>
              <a:t>- resistance to capitalism, racism, homophobia and other forms of domination.</a:t>
            </a:r>
          </a:p>
          <a:p>
            <a:r>
              <a:rPr lang="en-US" dirty="0"/>
              <a:t>Racial and class differences that cut across the formations of </a:t>
            </a:r>
            <a:r>
              <a:rPr lang="en-US" b="1" dirty="0"/>
              <a:t>identities</a:t>
            </a:r>
            <a:r>
              <a:rPr lang="en-US" dirty="0"/>
              <a:t> in Latin America.</a:t>
            </a:r>
          </a:p>
        </p:txBody>
      </p:sp>
    </p:spTree>
    <p:extLst>
      <p:ext uri="{BB962C8B-B14F-4D97-AF65-F5344CB8AC3E}">
        <p14:creationId xmlns:p14="http://schemas.microsoft.com/office/powerpoint/2010/main" val="22564830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AA7856C-37F0-A147-9136-87C2F873C0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Resources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6DDAD10-F5ED-0145-9A9E-FCFC2FD4055F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Bastian, Duarte, A. 2012 “From the Margins of Latin American Feminism: Indigenous and Lesbian Feminisms”, </a:t>
            </a:r>
            <a:r>
              <a:rPr lang="en-US" i="1" dirty="0"/>
              <a:t>Signs: Journal of Women in Culture and Society, </a:t>
            </a:r>
            <a:r>
              <a:rPr lang="en-US" dirty="0"/>
              <a:t>38 (1): 153-178.</a:t>
            </a:r>
          </a:p>
          <a:p>
            <a:r>
              <a:rPr lang="en-US" dirty="0"/>
              <a:t>Connell, Raewyn, 2014 “Rethinking Gender from the South”, </a:t>
            </a:r>
            <a:r>
              <a:rPr lang="en-US" i="1" dirty="0"/>
              <a:t>Feminist Studies</a:t>
            </a:r>
            <a:r>
              <a:rPr lang="en-US" dirty="0"/>
              <a:t>, 40 (3): 518-539.</a:t>
            </a:r>
          </a:p>
          <a:p>
            <a:r>
              <a:rPr lang="en-US" dirty="0"/>
              <a:t>Kirkwood, Julieta, 1986, </a:t>
            </a:r>
            <a:r>
              <a:rPr lang="en-US" i="1" dirty="0"/>
              <a:t>Ser </a:t>
            </a:r>
            <a:r>
              <a:rPr lang="en-US" i="1" dirty="0" err="1"/>
              <a:t>Política</a:t>
            </a:r>
            <a:r>
              <a:rPr lang="en-US" i="1" dirty="0"/>
              <a:t> </a:t>
            </a:r>
            <a:r>
              <a:rPr lang="en-US" i="1" dirty="0" err="1"/>
              <a:t>en</a:t>
            </a:r>
            <a:r>
              <a:rPr lang="en-US" i="1" dirty="0"/>
              <a:t> Chile: las </a:t>
            </a:r>
            <a:r>
              <a:rPr lang="en-US" i="1" dirty="0" err="1"/>
              <a:t>feministas</a:t>
            </a:r>
            <a:r>
              <a:rPr lang="en-US" i="1" dirty="0"/>
              <a:t> y los </a:t>
            </a:r>
            <a:r>
              <a:rPr lang="en-US" i="1" dirty="0" err="1"/>
              <a:t>partidos</a:t>
            </a:r>
            <a:r>
              <a:rPr lang="en-US" dirty="0"/>
              <a:t>, Santiago de Chile: FLASCO.</a:t>
            </a:r>
          </a:p>
        </p:txBody>
      </p:sp>
    </p:spTree>
    <p:extLst>
      <p:ext uri="{BB962C8B-B14F-4D97-AF65-F5344CB8AC3E}">
        <p14:creationId xmlns:p14="http://schemas.microsoft.com/office/powerpoint/2010/main" val="1965060562"/>
      </p:ext>
    </p:extLst>
  </p:cSld>
  <p:clrMapOvr>
    <a:masterClrMapping/>
  </p:clrMapOvr>
</p:sld>
</file>

<file path=ppt/theme/theme1.xml><?xml version="1.0" encoding="utf-8"?>
<a:theme xmlns:a="http://schemas.openxmlformats.org/drawingml/2006/main" name="Slipstream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Slipstream">
      <a:majorFont>
        <a:latin typeface="Trebuchet MS"/>
        <a:ea typeface=""/>
        <a:cs typeface=""/>
        <a:font script="Jpan" typeface="ＭＳ ゴシック"/>
        <a:font script="Hang" typeface="HY그래픽B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ゴシック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ipstream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Slipstream.thmx</Template>
  <TotalTime>0</TotalTime>
  <Words>1107</Words>
  <Application>Microsoft Office PowerPoint</Application>
  <PresentationFormat>On-screen Show (4:3)</PresentationFormat>
  <Paragraphs>104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Georgia</vt:lpstr>
      <vt:lpstr>Trebuchet MS</vt:lpstr>
      <vt:lpstr>Slipstream</vt:lpstr>
      <vt:lpstr>Latin American Feminisms </vt:lpstr>
      <vt:lpstr>Definition</vt:lpstr>
      <vt:lpstr>More than one type of FEMINISM, thus the plural use of FEMINISMS</vt:lpstr>
      <vt:lpstr>Pre-20th Century</vt:lpstr>
      <vt:lpstr>18th Century  famous feminists </vt:lpstr>
      <vt:lpstr>Feminist Thoughts…before Feminism</vt:lpstr>
      <vt:lpstr>Women’s Rights</vt:lpstr>
      <vt:lpstr>1950-1970</vt:lpstr>
      <vt:lpstr>YEARS of silence</vt:lpstr>
      <vt:lpstr>A look at “THE BODY” 1970-1990</vt:lpstr>
      <vt:lpstr>Control and Repression 1970-1990</vt:lpstr>
      <vt:lpstr>Social Activism</vt:lpstr>
      <vt:lpstr>homework  Today, a woman is killed every 30 hours in Argentina. This photo on an alley is from Málaga, Spain taken in July 2021. #NiUnaMenos is a campaign started to fight against trafficking, rape and murder of women. Now in its 6th year, the #campaign traveled around the Spanish speaking countries and beyond. </vt:lpstr>
      <vt:lpstr>Changing times (1980s)</vt:lpstr>
      <vt:lpstr>The war on HIV</vt:lpstr>
      <vt:lpstr>1990s</vt:lpstr>
      <vt:lpstr>Dissident Voices of the 2000s  and beyond</vt:lpstr>
      <vt:lpstr>Current Feminist Issues</vt:lpstr>
      <vt:lpstr>Resources</vt:lpstr>
    </vt:vector>
  </TitlesOfParts>
  <Company>University of Central Florida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Latin American Feminisms</dc:title>
  <dc:creator>Maria Santana</dc:creator>
  <cp:lastModifiedBy>Maria Redmon</cp:lastModifiedBy>
  <cp:revision>22</cp:revision>
  <dcterms:created xsi:type="dcterms:W3CDTF">2021-08-23T15:21:55Z</dcterms:created>
  <dcterms:modified xsi:type="dcterms:W3CDTF">2021-09-01T00:41:37Z</dcterms:modified>
</cp:coreProperties>
</file>